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3" r:id="rId3"/>
    <p:sldId id="257" r:id="rId4"/>
    <p:sldId id="259" r:id="rId5"/>
    <p:sldId id="260" r:id="rId6"/>
    <p:sldId id="266" r:id="rId7"/>
    <p:sldId id="265" r:id="rId8"/>
    <p:sldId id="267" r:id="rId9"/>
    <p:sldId id="269" r:id="rId10"/>
    <p:sldId id="270" r:id="rId11"/>
    <p:sldId id="268" r:id="rId12"/>
    <p:sldId id="271" r:id="rId13"/>
    <p:sldId id="274" r:id="rId14"/>
    <p:sldId id="273" r:id="rId15"/>
    <p:sldId id="275" r:id="rId16"/>
    <p:sldId id="272" r:id="rId17"/>
    <p:sldId id="276" r:id="rId18"/>
    <p:sldId id="277" r:id="rId19"/>
    <p:sldId id="280" r:id="rId20"/>
    <p:sldId id="281" r:id="rId21"/>
    <p:sldId id="282" r:id="rId22"/>
    <p:sldId id="283" r:id="rId23"/>
    <p:sldId id="285" r:id="rId24"/>
    <p:sldId id="287" r:id="rId25"/>
    <p:sldId id="286" r:id="rId26"/>
    <p:sldId id="289" r:id="rId27"/>
    <p:sldId id="288" r:id="rId28"/>
    <p:sldId id="292" r:id="rId29"/>
    <p:sldId id="293" r:id="rId30"/>
    <p:sldId id="29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5" autoAdjust="0"/>
    <p:restoredTop sz="74351" autoAdjust="0"/>
  </p:normalViewPr>
  <p:slideViewPr>
    <p:cSldViewPr snapToGrid="0" snapToObjects="1">
      <p:cViewPr>
        <p:scale>
          <a:sx n="121" d="100"/>
          <a:sy n="121" d="100"/>
        </p:scale>
        <p:origin x="-177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D8521-55D4-724F-9E77-DCE4E6AF8DAA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356D1-A52F-C441-9880-B8F448C62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571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Heres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node </a:t>
            </a:r>
            <a:r>
              <a:rPr lang="nb-NO" dirty="0" err="1" smtClean="0"/>
              <a:t>ecosystem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comes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handy</a:t>
            </a:r>
            <a:r>
              <a:rPr lang="nb-NO" baseline="0" dirty="0" smtClean="0"/>
              <a:t>! 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node </a:t>
            </a:r>
            <a:r>
              <a:rPr lang="nb-NO" baseline="0" dirty="0" err="1" smtClean="0"/>
              <a:t>package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module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download</a:t>
            </a:r>
            <a:r>
              <a:rPr lang="nb-NO" baseline="0" dirty="0" smtClean="0"/>
              <a:t>…..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571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Keypress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allows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you to emit events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keyspressed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REPL.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19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should by now be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familar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Johnny-Five code, but there are a couple of Node specific additions to the code that we can review here:</a:t>
            </a:r>
          </a:p>
          <a:p>
            <a:pPr marL="171450" indent="-171450">
              <a:buFont typeface="Arial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keypress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process.stdin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Node's global object "process" has two properties called ".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and ".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stdout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which are essentially streams. You can write things into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stdout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listen to the 'data' event in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stream. Here we are setting up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keypress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monitor ".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".</a:t>
            </a:r>
          </a:p>
          <a:p>
            <a:pPr marL="171450" indent="-171450">
              <a:buFont typeface="Arial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process.stdin.resume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Initializes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reading process.</a:t>
            </a:r>
          </a:p>
          <a:p>
            <a:pPr marL="171450" indent="-171450">
              <a:buFont typeface="Arial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process.stdin.setEncoding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("utf8");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character encoding.</a:t>
            </a:r>
          </a:p>
          <a:p>
            <a:pPr marL="171450" indent="-171450">
              <a:buFont typeface="Arial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process.stdin.setRawMode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(true);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 events per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keypress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not on carriage return.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really just giving</a:t>
            </a:r>
            <a:r>
              <a:rPr lang="en-US" baseline="0" dirty="0" smtClean="0"/>
              <a:t> feedback on the current brightness and rejecting values outside of 0 and 255 (remember that the Led is connected to a PWM Pin).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really just giving</a:t>
            </a:r>
            <a:r>
              <a:rPr lang="en-US" baseline="0" dirty="0" smtClean="0"/>
              <a:t> feedback on the current brightness and rejecting values outside of 0 and 179 (Servo Limits).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setup as before!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0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MQTT</a:t>
            </a:r>
            <a:r>
              <a:rPr lang="nb-NO" baseline="0" dirty="0" smtClean="0"/>
              <a:t> is a </a:t>
            </a:r>
            <a:r>
              <a:rPr lang="nb-NO" baseline="0" dirty="0" err="1" smtClean="0"/>
              <a:t>messaging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protocol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very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popular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IOT </a:t>
            </a:r>
            <a:r>
              <a:rPr lang="nb-NO" baseline="0" dirty="0" err="1" smtClean="0"/>
              <a:t>world</a:t>
            </a:r>
            <a:r>
              <a:rPr lang="nb-NO" baseline="0" dirty="0" smtClean="0"/>
              <a:t>. 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Node.js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module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interact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MQTT.</a:t>
            </a:r>
          </a:p>
          <a:p>
            <a:endParaRPr lang="nb-NO" baseline="0" dirty="0" smtClean="0"/>
          </a:p>
          <a:p>
            <a:endParaRPr lang="nb-NO" baseline="0" dirty="0" smtClean="0"/>
          </a:p>
          <a:p>
            <a:endParaRPr lang="nb-NO" baseline="0" dirty="0" smtClean="0"/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0526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goal is to send messages to our </a:t>
            </a:r>
            <a:r>
              <a:rPr lang="en-US" baseline="0" dirty="0" err="1" smtClean="0"/>
              <a:t>arduino</a:t>
            </a:r>
            <a:r>
              <a:rPr lang="en-US" baseline="0" dirty="0" smtClean="0"/>
              <a:t> rig via a public MQTT broker.  We will send messages from an online MQTT Web Client.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slide shows the message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0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Note </a:t>
            </a:r>
            <a:r>
              <a:rPr lang="nb-NO" dirty="0" err="1" smtClean="0"/>
              <a:t>that</a:t>
            </a:r>
            <a:r>
              <a:rPr lang="nb-NO" dirty="0" smtClean="0"/>
              <a:t> JavaScript </a:t>
            </a:r>
            <a:r>
              <a:rPr lang="nb-NO" dirty="0" err="1" smtClean="0"/>
              <a:t>doesn’t</a:t>
            </a:r>
            <a:r>
              <a:rPr lang="nb-NO" dirty="0" smtClean="0"/>
              <a:t> run </a:t>
            </a:r>
            <a:r>
              <a:rPr lang="nb-NO" dirty="0" err="1" smtClean="0"/>
              <a:t>directly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UNO.  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does</a:t>
            </a:r>
            <a:r>
              <a:rPr lang="nb-NO" baseline="0" dirty="0" smtClean="0"/>
              <a:t> </a:t>
            </a:r>
            <a:r>
              <a:rPr lang="nb-NO" dirty="0" smtClean="0"/>
              <a:t>Johnny-Five </a:t>
            </a:r>
            <a:r>
              <a:rPr lang="nb-NO" dirty="0" err="1" smtClean="0"/>
              <a:t>actually</a:t>
            </a:r>
            <a:r>
              <a:rPr lang="nb-NO" dirty="0" smtClean="0"/>
              <a:t> </a:t>
            </a:r>
            <a:r>
              <a:rPr lang="nb-NO" dirty="0" err="1" smtClean="0"/>
              <a:t>work</a:t>
            </a:r>
            <a:r>
              <a:rPr lang="nb-NO" dirty="0" smtClean="0"/>
              <a:t>?  </a:t>
            </a:r>
          </a:p>
          <a:p>
            <a:endParaRPr lang="nb-NO" dirty="0" smtClean="0"/>
          </a:p>
          <a:p>
            <a:r>
              <a:rPr lang="nb-NO" dirty="0" err="1" smtClean="0"/>
              <a:t>Well</a:t>
            </a:r>
            <a:r>
              <a:rPr lang="nb-NO" dirty="0" smtClean="0"/>
              <a:t> </a:t>
            </a:r>
            <a:r>
              <a:rPr lang="nb-NO" dirty="0" err="1" smtClean="0"/>
              <a:t>bascially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r>
              <a:rPr lang="nb-NO" baseline="0" dirty="0" smtClean="0"/>
              <a:t> start by </a:t>
            </a:r>
            <a:r>
              <a:rPr lang="nb-NO" baseline="0" dirty="0" err="1" smtClean="0"/>
              <a:t>installing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Firmata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Protocol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Arduino</a:t>
            </a:r>
            <a:r>
              <a:rPr lang="nb-NO" baseline="0" dirty="0" smtClean="0"/>
              <a:t> UNO.  This </a:t>
            </a:r>
            <a:r>
              <a:rPr lang="nb-NO" baseline="0" dirty="0" err="1" smtClean="0"/>
              <a:t>provides</a:t>
            </a:r>
            <a:r>
              <a:rPr lang="nb-NO" baseline="0" dirty="0" smtClean="0"/>
              <a:t> an API for controlling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board</a:t>
            </a:r>
            <a:r>
              <a:rPr lang="nb-NO" baseline="0" dirty="0" smtClean="0"/>
              <a:t>.  The Johnny-Five </a:t>
            </a:r>
            <a:r>
              <a:rPr lang="nb-NO" baseline="0" dirty="0" err="1" smtClean="0"/>
              <a:t>process</a:t>
            </a:r>
            <a:r>
              <a:rPr lang="nb-NO" baseline="0" dirty="0" smtClean="0"/>
              <a:t> runs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laptop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sends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commands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Arduino</a:t>
            </a:r>
            <a:r>
              <a:rPr lang="nb-NO" baseline="0" dirty="0" smtClean="0"/>
              <a:t> via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Firmata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Protocol</a:t>
            </a:r>
            <a:r>
              <a:rPr lang="nb-NO" baseline="0" dirty="0" smtClean="0"/>
              <a:t>.  This </a:t>
            </a:r>
            <a:r>
              <a:rPr lang="nb-NO" baseline="0" dirty="0" err="1" smtClean="0"/>
              <a:t>requires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serial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connection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be a </a:t>
            </a:r>
            <a:r>
              <a:rPr lang="nb-NO" baseline="0" dirty="0" err="1" smtClean="0"/>
              <a:t>cable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bluetooth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wireless</a:t>
            </a:r>
            <a:r>
              <a:rPr lang="nb-NO" baseline="0" dirty="0" smtClean="0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605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 my </a:t>
            </a:r>
            <a:r>
              <a:rPr lang="nb-NO" dirty="0" err="1" smtClean="0"/>
              <a:t>next</a:t>
            </a:r>
            <a:r>
              <a:rPr lang="nb-NO" dirty="0" smtClean="0"/>
              <a:t> </a:t>
            </a:r>
            <a:r>
              <a:rPr lang="nb-NO" dirty="0" err="1" smtClean="0"/>
              <a:t>step</a:t>
            </a:r>
            <a:r>
              <a:rPr lang="nb-NO" dirty="0" smtClean="0"/>
              <a:t> </a:t>
            </a:r>
            <a:r>
              <a:rPr lang="nb-NO" dirty="0" err="1" smtClean="0"/>
              <a:t>was</a:t>
            </a:r>
            <a:r>
              <a:rPr lang="nb-NO" dirty="0" smtClean="0"/>
              <a:t> to </a:t>
            </a:r>
            <a:r>
              <a:rPr lang="nb-NO" dirty="0" err="1" smtClean="0"/>
              <a:t>buy</a:t>
            </a:r>
            <a:r>
              <a:rPr lang="nb-NO" dirty="0" smtClean="0"/>
              <a:t> </a:t>
            </a:r>
            <a:r>
              <a:rPr lang="nb-NO" dirty="0" err="1" smtClean="0"/>
              <a:t>some</a:t>
            </a:r>
            <a:r>
              <a:rPr lang="nb-NO" dirty="0" smtClean="0"/>
              <a:t> </a:t>
            </a:r>
            <a:r>
              <a:rPr lang="nb-NO" dirty="0" err="1" smtClean="0"/>
              <a:t>equipment</a:t>
            </a:r>
            <a:r>
              <a:rPr lang="nb-NO" dirty="0" smtClean="0"/>
              <a:t> – I </a:t>
            </a:r>
            <a:r>
              <a:rPr lang="nb-NO" dirty="0" err="1" smtClean="0"/>
              <a:t>picked</a:t>
            </a:r>
            <a:r>
              <a:rPr lang="nb-NO" dirty="0" smtClean="0"/>
              <a:t> up an </a:t>
            </a:r>
            <a:r>
              <a:rPr lang="nb-NO" dirty="0" err="1" smtClean="0"/>
              <a:t>Arduino</a:t>
            </a:r>
            <a:r>
              <a:rPr lang="nb-NO" dirty="0" smtClean="0"/>
              <a:t> </a:t>
            </a:r>
            <a:r>
              <a:rPr lang="nb-NO" dirty="0" err="1" smtClean="0"/>
              <a:t>experimenters</a:t>
            </a:r>
            <a:r>
              <a:rPr lang="nb-NO" dirty="0" smtClean="0"/>
              <a:t> </a:t>
            </a:r>
            <a:r>
              <a:rPr lang="nb-NO" dirty="0" err="1" smtClean="0"/>
              <a:t>kit</a:t>
            </a:r>
            <a:r>
              <a:rPr lang="nb-NO" dirty="0" smtClean="0"/>
              <a:t> for </a:t>
            </a:r>
            <a:r>
              <a:rPr lang="nb-NO" dirty="0" err="1" smtClean="0"/>
              <a:t>about</a:t>
            </a:r>
            <a:r>
              <a:rPr lang="nb-NO" dirty="0" smtClean="0"/>
              <a:t> 700kr – and </a:t>
            </a:r>
            <a:r>
              <a:rPr lang="nb-NO" dirty="0" err="1" smtClean="0"/>
              <a:t>now</a:t>
            </a:r>
            <a:r>
              <a:rPr lang="nb-NO" dirty="0" smtClean="0"/>
              <a:t> I </a:t>
            </a:r>
            <a:r>
              <a:rPr lang="nb-NO" dirty="0" err="1" smtClean="0"/>
              <a:t>will</a:t>
            </a:r>
            <a:r>
              <a:rPr lang="nb-NO" baseline="0" dirty="0" smtClean="0"/>
              <a:t> show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my first program.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5936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 statement </a:t>
            </a:r>
          </a:p>
          <a:p>
            <a:endParaRPr lang="en-US" dirty="0" smtClean="0"/>
          </a:p>
          <a:p>
            <a:r>
              <a:rPr lang="en-US" dirty="0" smtClean="0"/>
              <a:t>On ready event</a:t>
            </a:r>
          </a:p>
          <a:p>
            <a:endParaRPr lang="en-US" dirty="0" smtClean="0"/>
          </a:p>
          <a:p>
            <a:r>
              <a:rPr lang="en-US" dirty="0" smtClean="0"/>
              <a:t>Led</a:t>
            </a:r>
            <a:r>
              <a:rPr lang="en-US" baseline="0" dirty="0" smtClean="0"/>
              <a:t> object, </a:t>
            </a:r>
            <a:r>
              <a:rPr lang="en-US" baseline="0" dirty="0" err="1" smtClean="0"/>
              <a:t>initialised</a:t>
            </a:r>
            <a:r>
              <a:rPr lang="en-US" baseline="0" dirty="0" smtClean="0"/>
              <a:t> with pin 13 (location of the build in Led)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Led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0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Resistors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330 ohm resistor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prevents the LED from being burnt out.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10k ohm resistor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included because an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doesn't sense the same way we do (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button pressed, button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unpressed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Instead it looks at the voltage on the pin and decides whether it is HIGH or LOW. The button is set up to pull the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Arduino's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pin LOW when it is pressed, however, when the button is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unpressed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voltage of the pin will float (causing occasional errors). To get the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reliably read the pin as HIGH when the button is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unpressed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 add the pull up resistor.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sure it’s the right way around.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89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adding the Button</a:t>
            </a:r>
            <a:r>
              <a:rPr lang="en-US" baseline="0" dirty="0" smtClean="0"/>
              <a:t> object and connected it to Pin 11.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Led is connected to pin 5.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up and down events the Led is faded on and off.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REPL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Led setup is unchanged.</a:t>
            </a:r>
          </a:p>
          <a:p>
            <a:endParaRPr lang="en-US" dirty="0" smtClean="0"/>
          </a:p>
          <a:p>
            <a:r>
              <a:rPr lang="en-US" b="1" baseline="0" dirty="0" err="1" smtClean="0"/>
              <a:t>Pentiometer</a:t>
            </a:r>
            <a:r>
              <a:rPr lang="en-US" b="1" baseline="0" dirty="0" smtClean="0"/>
              <a:t> </a:t>
            </a:r>
            <a:endParaRPr lang="en-US" b="1" dirty="0" smtClean="0"/>
          </a:p>
          <a:p>
            <a:r>
              <a:rPr lang="en-US" dirty="0" smtClean="0"/>
              <a:t>Added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Pentiometer</a:t>
            </a:r>
            <a:r>
              <a:rPr lang="en-US" baseline="0" dirty="0" smtClean="0"/>
              <a:t> – note three pins – positive, negative and PWM.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Servo</a:t>
            </a:r>
          </a:p>
          <a:p>
            <a:r>
              <a:rPr lang="en-US" baseline="0" dirty="0" smtClean="0"/>
              <a:t>Added Servo – note three pins – positive, negative and Analog.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3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Instantiated the Servo Object (connected to the Digital PWM Pin 11 on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UNO). The 256 different output values supported by the PWM Pin tell the Servo to move to a variety of positions.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Instantiated the LED Object (connected to the Digital PWM Pin 5 on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UNO). The 256 different values supported by the PWM Pin will make LED light up with different intensities.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Instantiated a Sensor Object to represent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Potentiomenter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(connected to the Analog Pin "A0" on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UNO). This allows for a range of inputs from 0 to 1024, depending on the position of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Potentiomenter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 '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parameter refers to how often the Sensor will be read.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events from the Potentiometer: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..the LED was brightened or dimmed accordingly.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..the 10 bit input value (provided by the Potentiometer) was mapped to the range of movement supported by the Servo (180 degrees) and the Servo was moved to reflect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setup as before – just removed </a:t>
            </a:r>
            <a:r>
              <a:rPr lang="en-US" dirty="0" err="1" smtClean="0"/>
              <a:t>Pentiometer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0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0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6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4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5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1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3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3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4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0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9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5F7C-1505-DA4D-B113-5FF908CFF57D}" type="datetimeFigureOut">
              <a:rPr lang="en-US" smtClean="0"/>
              <a:t>20/05/15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0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321997"/>
            <a:ext cx="9144000" cy="2872521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solidFill>
                  <a:srgbClr val="FF6600"/>
                </a:solidFill>
              </a:rPr>
              <a:t>Getting started with </a:t>
            </a:r>
            <a:r>
              <a:rPr lang="en-US" sz="11500" b="1" dirty="0" err="1" smtClean="0">
                <a:solidFill>
                  <a:srgbClr val="FF6600"/>
                </a:solidFill>
              </a:rPr>
              <a:t>NodeBots</a:t>
            </a:r>
            <a:r>
              <a:rPr lang="en-US" sz="11500" b="1" smtClean="0">
                <a:solidFill>
                  <a:srgbClr val="FF6600"/>
                </a:solidFill>
              </a:rPr>
              <a:t>!</a:t>
            </a:r>
            <a:endParaRPr lang="en-US" sz="11500" b="1" dirty="0">
              <a:solidFill>
                <a:srgbClr val="FF66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20714" y="5511432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Mark West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79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427493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Two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Simple LED Blink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7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01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five = require("</a:t>
            </a:r>
            <a:r>
              <a:rPr lang="en-US" sz="2400" dirty="0" err="1">
                <a:latin typeface="Courier"/>
                <a:cs typeface="Courier"/>
              </a:rPr>
              <a:t>johnny</a:t>
            </a:r>
            <a:r>
              <a:rPr lang="en-US" sz="2400" dirty="0">
                <a:latin typeface="Courier"/>
                <a:cs typeface="Courier"/>
              </a:rPr>
              <a:t>-five");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myBoard</a:t>
            </a:r>
            <a:r>
              <a:rPr lang="en-US" sz="2400" dirty="0">
                <a:latin typeface="Courier"/>
                <a:cs typeface="Courier"/>
              </a:rPr>
              <a:t>, </a:t>
            </a:r>
            <a:r>
              <a:rPr lang="en-US" sz="2400" dirty="0" err="1">
                <a:latin typeface="Courier"/>
                <a:cs typeface="Courier"/>
              </a:rPr>
              <a:t>myLed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myBoard</a:t>
            </a:r>
            <a:r>
              <a:rPr lang="en-US" sz="2400" dirty="0">
                <a:latin typeface="Courier"/>
                <a:cs typeface="Courier"/>
              </a:rPr>
              <a:t> = new </a:t>
            </a:r>
            <a:r>
              <a:rPr lang="en-US" sz="2400" dirty="0" err="1">
                <a:latin typeface="Courier"/>
                <a:cs typeface="Courier"/>
              </a:rPr>
              <a:t>five.Board</a:t>
            </a:r>
            <a:r>
              <a:rPr lang="en-US" sz="24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myBoard.on</a:t>
            </a:r>
            <a:r>
              <a:rPr lang="en-US" sz="2400" dirty="0">
                <a:latin typeface="Courier"/>
                <a:cs typeface="Courier"/>
              </a:rPr>
              <a:t>("ready", function() {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smtClean="0">
                <a:latin typeface="Courier"/>
                <a:cs typeface="Courier"/>
              </a:rPr>
              <a:t>	</a:t>
            </a:r>
            <a:r>
              <a:rPr lang="en-US" sz="2400" dirty="0" err="1" smtClean="0">
                <a:latin typeface="Courier"/>
                <a:cs typeface="Courier"/>
              </a:rPr>
              <a:t>myLed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= new </a:t>
            </a:r>
            <a:r>
              <a:rPr lang="en-US" sz="2400" dirty="0" err="1">
                <a:latin typeface="Courier"/>
                <a:cs typeface="Courier"/>
              </a:rPr>
              <a:t>five.Led</a:t>
            </a:r>
            <a:r>
              <a:rPr lang="en-US" sz="2400" dirty="0">
                <a:latin typeface="Courier"/>
                <a:cs typeface="Courier"/>
              </a:rPr>
              <a:t>(13);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da-DK" sz="2400" dirty="0">
                <a:latin typeface="Courier"/>
                <a:cs typeface="Courier"/>
              </a:rPr>
              <a:t>    </a:t>
            </a:r>
            <a:r>
              <a:rPr lang="da-DK" sz="2400" dirty="0" smtClean="0">
                <a:latin typeface="Courier"/>
                <a:cs typeface="Courier"/>
              </a:rPr>
              <a:t>	</a:t>
            </a:r>
            <a:r>
              <a:rPr lang="da-DK" sz="2400" dirty="0" err="1" smtClean="0">
                <a:latin typeface="Courier"/>
                <a:cs typeface="Courier"/>
              </a:rPr>
              <a:t>myLed.blink</a:t>
            </a:r>
            <a:r>
              <a:rPr lang="da-DK" sz="2400" dirty="0">
                <a:latin typeface="Courier"/>
                <a:cs typeface="Courier"/>
              </a:rPr>
              <a:t>(500);</a:t>
            </a:r>
          </a:p>
          <a:p>
            <a:pPr marL="0" indent="0">
              <a:buNone/>
            </a:pPr>
            <a:endParaRPr lang="da-DK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da-DK" sz="2400" dirty="0">
                <a:latin typeface="Courier"/>
                <a:cs typeface="Courier"/>
              </a:rPr>
              <a:t>});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99831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427493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Three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Controlling LED with Button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1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4038" r="-24038"/>
          <a:stretch>
            <a:fillRect/>
          </a:stretch>
        </p:blipFill>
        <p:spPr>
          <a:xfrm>
            <a:off x="-220400" y="902679"/>
            <a:ext cx="9707849" cy="5338943"/>
          </a:xfrm>
        </p:spPr>
      </p:pic>
    </p:spTree>
    <p:extLst>
      <p:ext uri="{BB962C8B-B14F-4D97-AF65-F5344CB8AC3E}">
        <p14:creationId xmlns:p14="http://schemas.microsoft.com/office/powerpoint/2010/main" val="462743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01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five = require("</a:t>
            </a:r>
            <a:r>
              <a:rPr lang="en-US" sz="1400" dirty="0" err="1">
                <a:latin typeface="Courier"/>
                <a:cs typeface="Courier"/>
              </a:rPr>
              <a:t>johnny</a:t>
            </a:r>
            <a:r>
              <a:rPr lang="en-US" sz="1400" dirty="0">
                <a:latin typeface="Courier"/>
                <a:cs typeface="Courier"/>
              </a:rPr>
              <a:t>-five");</a:t>
            </a: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myBoard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myLed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myButton</a:t>
            </a:r>
            <a:r>
              <a:rPr lang="en-US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myBoard</a:t>
            </a:r>
            <a:r>
              <a:rPr lang="en-US" sz="1400" dirty="0">
                <a:latin typeface="Courier"/>
                <a:cs typeface="Courier"/>
              </a:rPr>
              <a:t> = new </a:t>
            </a:r>
            <a:r>
              <a:rPr lang="en-US" sz="1400" dirty="0" err="1">
                <a:latin typeface="Courier"/>
                <a:cs typeface="Courier"/>
              </a:rPr>
              <a:t>five.Board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myBoard.on</a:t>
            </a:r>
            <a:r>
              <a:rPr lang="en-US" sz="1400" dirty="0">
                <a:latin typeface="Courier"/>
                <a:cs typeface="Courier"/>
              </a:rPr>
              <a:t>("ready", function() {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myLed</a:t>
            </a:r>
            <a:r>
              <a:rPr lang="en-US" sz="1400" dirty="0">
                <a:latin typeface="Courier"/>
                <a:cs typeface="Courier"/>
              </a:rPr>
              <a:t> = new </a:t>
            </a:r>
            <a:r>
              <a:rPr lang="en-US" sz="1400" dirty="0" err="1">
                <a:latin typeface="Courier"/>
                <a:cs typeface="Courier"/>
              </a:rPr>
              <a:t>five.Led</a:t>
            </a:r>
            <a:r>
              <a:rPr lang="en-US" sz="1400" dirty="0">
                <a:latin typeface="Courier"/>
                <a:cs typeface="Courier"/>
              </a:rPr>
              <a:t>(5);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myButton</a:t>
            </a:r>
            <a:r>
              <a:rPr lang="en-US" sz="1400" dirty="0">
                <a:latin typeface="Courier"/>
                <a:cs typeface="Courier"/>
              </a:rPr>
              <a:t> = new </a:t>
            </a:r>
            <a:r>
              <a:rPr lang="en-US" sz="1400" dirty="0" err="1">
                <a:latin typeface="Courier"/>
                <a:cs typeface="Courier"/>
              </a:rPr>
              <a:t>five.Button</a:t>
            </a:r>
            <a:r>
              <a:rPr lang="en-US" sz="1400" dirty="0">
                <a:latin typeface="Courier"/>
                <a:cs typeface="Courier"/>
              </a:rPr>
              <a:t>(11)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myButton.on</a:t>
            </a:r>
            <a:r>
              <a:rPr lang="en-US" sz="1400" dirty="0">
                <a:latin typeface="Courier"/>
                <a:cs typeface="Courier"/>
              </a:rPr>
              <a:t>("up", function(value){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latin typeface="Courier"/>
                <a:cs typeface="Courier"/>
              </a:rPr>
              <a:t>myLed.fadeOut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});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myButton.on</a:t>
            </a:r>
            <a:r>
              <a:rPr lang="en-US" sz="1400" dirty="0">
                <a:latin typeface="Courier"/>
                <a:cs typeface="Courier"/>
              </a:rPr>
              <a:t>("down", function(value){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latin typeface="Courier"/>
                <a:cs typeface="Courier"/>
              </a:rPr>
              <a:t>myLed.fadeIn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});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this.repl.inject</a:t>
            </a:r>
            <a:r>
              <a:rPr lang="en-US" sz="1400" dirty="0">
                <a:latin typeface="Courier"/>
                <a:cs typeface="Courier"/>
              </a:rPr>
              <a:t>({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latin typeface="Courier"/>
                <a:cs typeface="Courier"/>
              </a:rPr>
              <a:t>replLed</a:t>
            </a:r>
            <a:r>
              <a:rPr lang="en-US" sz="1400" dirty="0">
                <a:latin typeface="Courier"/>
                <a:cs typeface="Courier"/>
              </a:rPr>
              <a:t>: </a:t>
            </a:r>
            <a:r>
              <a:rPr lang="en-US" sz="1400" dirty="0" err="1">
                <a:latin typeface="Courier"/>
                <a:cs typeface="Courier"/>
              </a:rPr>
              <a:t>myLed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});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7752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671762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Four 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Controlling LED &amp; Servo with </a:t>
            </a:r>
            <a:r>
              <a:rPr lang="en-US" sz="8000" dirty="0" err="1" smtClean="0">
                <a:solidFill>
                  <a:srgbClr val="FF6600"/>
                </a:solidFill>
              </a:rPr>
              <a:t>Pentiomenter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049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22424" r="-22424"/>
          <a:stretch>
            <a:fillRect/>
          </a:stretch>
        </p:blipFill>
        <p:spPr>
          <a:xfrm>
            <a:off x="-683295" y="703250"/>
            <a:ext cx="10412406" cy="5726422"/>
          </a:xfrm>
        </p:spPr>
      </p:pic>
    </p:spTree>
    <p:extLst>
      <p:ext uri="{BB962C8B-B14F-4D97-AF65-F5344CB8AC3E}">
        <p14:creationId xmlns:p14="http://schemas.microsoft.com/office/powerpoint/2010/main" val="43178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Pin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Analog Pins</a:t>
            </a:r>
            <a:r>
              <a:rPr lang="en-US" b="1" dirty="0"/>
              <a:t> </a:t>
            </a:r>
            <a:r>
              <a:rPr lang="en-US" dirty="0"/>
              <a:t>let you read/write analog values with 10 bits of resolution (i.e. 1024 different values).</a:t>
            </a:r>
          </a:p>
          <a:p>
            <a:r>
              <a:rPr lang="en-US" b="1" i="1" dirty="0"/>
              <a:t>Digital Pins</a:t>
            </a:r>
            <a:r>
              <a:rPr lang="en-US" b="1" dirty="0"/>
              <a:t> </a:t>
            </a:r>
            <a:r>
              <a:rPr lang="en-US" dirty="0"/>
              <a:t>allow read/write of </a:t>
            </a:r>
            <a:r>
              <a:rPr lang="en-US" dirty="0" err="1"/>
              <a:t>boolean</a:t>
            </a:r>
            <a:r>
              <a:rPr lang="en-US" dirty="0"/>
              <a:t> values, basically off or on.</a:t>
            </a:r>
          </a:p>
          <a:p>
            <a:r>
              <a:rPr lang="en-US" b="1" i="1" dirty="0"/>
              <a:t>Digital PWM Pins</a:t>
            </a:r>
            <a:r>
              <a:rPr lang="en-US" b="1" dirty="0"/>
              <a:t> </a:t>
            </a:r>
            <a:r>
              <a:rPr lang="en-US" dirty="0"/>
              <a:t>provide 8 bits of resolution (i.e. 256 different values). This is done by switching the Pin on and off at different speeds.</a:t>
            </a:r>
          </a:p>
        </p:txBody>
      </p:sp>
    </p:spTree>
    <p:extLst>
      <p:ext uri="{BB962C8B-B14F-4D97-AF65-F5344CB8AC3E}">
        <p14:creationId xmlns:p14="http://schemas.microsoft.com/office/powerpoint/2010/main" val="1745857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01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five = require("</a:t>
            </a:r>
            <a:r>
              <a:rPr lang="en-US" sz="1200" dirty="0" err="1">
                <a:latin typeface="Courier"/>
                <a:cs typeface="Courier"/>
              </a:rPr>
              <a:t>johnny</a:t>
            </a:r>
            <a:r>
              <a:rPr lang="en-US" sz="1200" dirty="0">
                <a:latin typeface="Courier"/>
                <a:cs typeface="Courier"/>
              </a:rPr>
              <a:t>-five");</a:t>
            </a:r>
          </a:p>
          <a:p>
            <a:pPr marL="0" indent="0">
              <a:buNone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myBoard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myServo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myPotentiometer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err="1">
                <a:latin typeface="Courier"/>
                <a:cs typeface="Courier"/>
              </a:rPr>
              <a:t>myBoard</a:t>
            </a:r>
            <a:r>
              <a:rPr lang="en-US" sz="1200" dirty="0">
                <a:latin typeface="Courier"/>
                <a:cs typeface="Courier"/>
              </a:rPr>
              <a:t> = new </a:t>
            </a:r>
            <a:r>
              <a:rPr lang="en-US" sz="1200" dirty="0" err="1">
                <a:latin typeface="Courier"/>
                <a:cs typeface="Courier"/>
              </a:rPr>
              <a:t>five.Board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200" dirty="0" err="1">
                <a:latin typeface="Courier"/>
                <a:cs typeface="Courier"/>
              </a:rPr>
              <a:t>myBoard.on</a:t>
            </a:r>
            <a:r>
              <a:rPr lang="en-US" sz="1200" dirty="0">
                <a:latin typeface="Courier"/>
                <a:cs typeface="Courier"/>
              </a:rPr>
              <a:t>("ready", function() {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myServo</a:t>
            </a:r>
            <a:r>
              <a:rPr lang="en-US" sz="1200" dirty="0">
                <a:latin typeface="Courier"/>
                <a:cs typeface="Courier"/>
              </a:rPr>
              <a:t> = new </a:t>
            </a:r>
            <a:r>
              <a:rPr lang="en-US" sz="1200" dirty="0" err="1">
                <a:latin typeface="Courier"/>
                <a:cs typeface="Courier"/>
              </a:rPr>
              <a:t>five.Servo</a:t>
            </a:r>
            <a:r>
              <a:rPr lang="en-US" sz="1200" dirty="0">
                <a:latin typeface="Courier"/>
                <a:cs typeface="Courier"/>
              </a:rPr>
              <a:t>(11);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myLed</a:t>
            </a:r>
            <a:r>
              <a:rPr lang="en-US" sz="1200" dirty="0">
                <a:latin typeface="Courier"/>
                <a:cs typeface="Courier"/>
              </a:rPr>
              <a:t> = new </a:t>
            </a:r>
            <a:r>
              <a:rPr lang="en-US" sz="1200" dirty="0" err="1">
                <a:latin typeface="Courier"/>
                <a:cs typeface="Courier"/>
              </a:rPr>
              <a:t>five.Led</a:t>
            </a:r>
            <a:r>
              <a:rPr lang="en-US" sz="1200" dirty="0">
                <a:latin typeface="Courier"/>
                <a:cs typeface="Courier"/>
              </a:rPr>
              <a:t>(5);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myPotentiometer</a:t>
            </a:r>
            <a:r>
              <a:rPr lang="en-US" sz="1200" dirty="0">
                <a:latin typeface="Courier"/>
                <a:cs typeface="Courier"/>
              </a:rPr>
              <a:t> = new </a:t>
            </a:r>
            <a:r>
              <a:rPr lang="en-US" sz="1200" dirty="0" err="1">
                <a:latin typeface="Courier"/>
                <a:cs typeface="Courier"/>
              </a:rPr>
              <a:t>five.Sensor</a:t>
            </a:r>
            <a:r>
              <a:rPr lang="en-US" sz="1200" dirty="0">
                <a:latin typeface="Courier"/>
                <a:cs typeface="Courier"/>
              </a:rPr>
              <a:t>({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pin: "A0",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freq</a:t>
            </a:r>
            <a:r>
              <a:rPr lang="en-US" sz="1200" dirty="0">
                <a:latin typeface="Courier"/>
                <a:cs typeface="Courier"/>
              </a:rPr>
              <a:t>: 250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});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myPotentiometer.scale</a:t>
            </a:r>
            <a:r>
              <a:rPr lang="en-US" sz="1200" dirty="0">
                <a:latin typeface="Courier"/>
                <a:cs typeface="Courier"/>
              </a:rPr>
              <a:t>(0, 180).on("data", function() {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myLed.brightness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Math.floor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this.raw</a:t>
            </a:r>
            <a:r>
              <a:rPr lang="en-US" sz="1200" dirty="0">
                <a:latin typeface="Courier"/>
                <a:cs typeface="Courier"/>
              </a:rPr>
              <a:t> / 4));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myServo.to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this.scaled</a:t>
            </a:r>
            <a:r>
              <a:rPr lang="en-US" sz="12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});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myBoard.repl.inject</a:t>
            </a:r>
            <a:r>
              <a:rPr lang="en-US" sz="1200" dirty="0">
                <a:latin typeface="Courier"/>
                <a:cs typeface="Courier"/>
              </a:rPr>
              <a:t>({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replServo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dirty="0" err="1">
                <a:latin typeface="Courier"/>
                <a:cs typeface="Courier"/>
              </a:rPr>
              <a:t>myServo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replLed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dirty="0" err="1">
                <a:latin typeface="Courier"/>
                <a:cs typeface="Courier"/>
              </a:rPr>
              <a:t>myLed</a:t>
            </a: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});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39420994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671762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Five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Controlling LED &amp; Servo with Keyboard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4123"/>
            <a:ext cx="7772400" cy="2872521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Background</a:t>
            </a:r>
            <a:endParaRPr lang="en-US" sz="7200" b="1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7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2424" r="-22424"/>
          <a:stretch>
            <a:fillRect/>
          </a:stretch>
        </p:blipFill>
        <p:spPr>
          <a:xfrm>
            <a:off x="-437193" y="745236"/>
            <a:ext cx="10089558" cy="5548868"/>
          </a:xfrm>
        </p:spPr>
      </p:pic>
    </p:spTree>
    <p:extLst>
      <p:ext uri="{BB962C8B-B14F-4D97-AF65-F5344CB8AC3E}">
        <p14:creationId xmlns:p14="http://schemas.microsoft.com/office/powerpoint/2010/main" val="792116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Npm-logo.sv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" y="1815825"/>
            <a:ext cx="8283763" cy="3222383"/>
          </a:xfrm>
          <a:prstGeom prst="rect">
            <a:avLst/>
          </a:prstGeom>
        </p:spPr>
      </p:pic>
      <p:pic>
        <p:nvPicPr>
          <p:cNvPr id="8" name="Picture 7" descr="Unknow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250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15 at 14.45.5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68" r="-25368"/>
          <a:stretch>
            <a:fillRect/>
          </a:stretch>
        </p:blipFill>
        <p:spPr>
          <a:xfrm>
            <a:off x="-3079705" y="0"/>
            <a:ext cx="18255858" cy="10040019"/>
          </a:xfrm>
        </p:spPr>
      </p:pic>
      <p:sp>
        <p:nvSpPr>
          <p:cNvPr id="3" name="Rectangle 2"/>
          <p:cNvSpPr/>
          <p:nvPr/>
        </p:nvSpPr>
        <p:spPr>
          <a:xfrm>
            <a:off x="808135" y="1983795"/>
            <a:ext cx="5069214" cy="8501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52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78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 err="1" smtClean="0">
                <a:latin typeface="Courier"/>
                <a:cs typeface="Courier"/>
              </a:rPr>
              <a:t>var</a:t>
            </a:r>
            <a:r>
              <a:rPr lang="en-US" sz="1100" dirty="0" smtClean="0">
                <a:latin typeface="Courier"/>
                <a:cs typeface="Courier"/>
              </a:rPr>
              <a:t> </a:t>
            </a:r>
            <a:r>
              <a:rPr lang="en-US" sz="1100" dirty="0">
                <a:latin typeface="Courier"/>
                <a:cs typeface="Courier"/>
              </a:rPr>
              <a:t>five = require("</a:t>
            </a:r>
            <a:r>
              <a:rPr lang="en-US" sz="1100" dirty="0" err="1">
                <a:latin typeface="Courier"/>
                <a:cs typeface="Courier"/>
              </a:rPr>
              <a:t>johnny</a:t>
            </a:r>
            <a:r>
              <a:rPr lang="en-US" sz="1100" dirty="0">
                <a:latin typeface="Courier"/>
                <a:cs typeface="Courier"/>
              </a:rPr>
              <a:t>-five");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keypress</a:t>
            </a:r>
            <a:r>
              <a:rPr lang="en-US" sz="1100" dirty="0">
                <a:latin typeface="Courier"/>
                <a:cs typeface="Courier"/>
              </a:rPr>
              <a:t> = require("</a:t>
            </a:r>
            <a:r>
              <a:rPr lang="en-US" sz="1100" dirty="0" err="1">
                <a:latin typeface="Courier"/>
                <a:cs typeface="Courier"/>
              </a:rPr>
              <a:t>keypress</a:t>
            </a:r>
            <a:r>
              <a:rPr lang="en-US" sz="1100" dirty="0">
                <a:latin typeface="Courier"/>
                <a:cs typeface="Courier"/>
              </a:rPr>
              <a:t>");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myBoard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myServo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brightness = 0;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keypress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process.stdin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myBoard</a:t>
            </a:r>
            <a:r>
              <a:rPr lang="en-US" sz="1100" dirty="0">
                <a:latin typeface="Courier"/>
                <a:cs typeface="Courier"/>
              </a:rPr>
              <a:t> = new </a:t>
            </a:r>
            <a:r>
              <a:rPr lang="en-US" sz="1100" dirty="0" err="1">
                <a:latin typeface="Courier"/>
                <a:cs typeface="Courier"/>
              </a:rPr>
              <a:t>five.Board</a:t>
            </a:r>
            <a:r>
              <a:rPr lang="en-US" sz="11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myBoard.on</a:t>
            </a:r>
            <a:r>
              <a:rPr lang="en-US" sz="1100" dirty="0">
                <a:latin typeface="Courier"/>
                <a:cs typeface="Courier"/>
              </a:rPr>
              <a:t>("ready", function() {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myServo</a:t>
            </a:r>
            <a:r>
              <a:rPr lang="en-US" sz="1100" dirty="0">
                <a:latin typeface="Courier"/>
                <a:cs typeface="Courier"/>
              </a:rPr>
              <a:t> = new </a:t>
            </a:r>
            <a:r>
              <a:rPr lang="en-US" sz="1100" dirty="0" err="1">
                <a:latin typeface="Courier"/>
                <a:cs typeface="Courier"/>
              </a:rPr>
              <a:t>five.Servo</a:t>
            </a:r>
            <a:r>
              <a:rPr lang="en-US" sz="1100" dirty="0">
                <a:latin typeface="Courier"/>
                <a:cs typeface="Courier"/>
              </a:rPr>
              <a:t>(11);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myServo.center</a:t>
            </a:r>
            <a:r>
              <a:rPr lang="en-US" sz="11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myLed</a:t>
            </a:r>
            <a:r>
              <a:rPr lang="en-US" sz="1100" dirty="0">
                <a:latin typeface="Courier"/>
                <a:cs typeface="Courier"/>
              </a:rPr>
              <a:t> = new </a:t>
            </a:r>
            <a:r>
              <a:rPr lang="en-US" sz="1100" dirty="0" err="1">
                <a:latin typeface="Courier"/>
                <a:cs typeface="Courier"/>
              </a:rPr>
              <a:t>five.Led</a:t>
            </a:r>
            <a:r>
              <a:rPr lang="en-US" sz="1100" dirty="0">
                <a:latin typeface="Courier"/>
                <a:cs typeface="Courier"/>
              </a:rPr>
              <a:t>(5);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myLed.brightness</a:t>
            </a:r>
            <a:r>
              <a:rPr lang="en-US" sz="1100" dirty="0">
                <a:latin typeface="Courier"/>
                <a:cs typeface="Courier"/>
              </a:rPr>
              <a:t>(brightness);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process.stdin.resume</a:t>
            </a:r>
            <a:r>
              <a:rPr lang="en-US" sz="11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process.stdin.setEncoding</a:t>
            </a:r>
            <a:r>
              <a:rPr lang="en-US" sz="1100" dirty="0">
                <a:latin typeface="Courier"/>
                <a:cs typeface="Courier"/>
              </a:rPr>
              <a:t>("utf8");</a:t>
            </a: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process.stdin.setRawMode</a:t>
            </a:r>
            <a:r>
              <a:rPr lang="en-US" sz="1100" dirty="0">
                <a:latin typeface="Courier"/>
                <a:cs typeface="Courier"/>
              </a:rPr>
              <a:t>(true);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process.stdin.on</a:t>
            </a:r>
            <a:r>
              <a:rPr lang="en-US" sz="1100" dirty="0">
                <a:latin typeface="Courier"/>
                <a:cs typeface="Courier"/>
              </a:rPr>
              <a:t>("</a:t>
            </a:r>
            <a:r>
              <a:rPr lang="en-US" sz="1100" dirty="0" err="1">
                <a:latin typeface="Courier"/>
                <a:cs typeface="Courier"/>
              </a:rPr>
              <a:t>keypress</a:t>
            </a:r>
            <a:r>
              <a:rPr lang="en-US" sz="1100" dirty="0">
                <a:latin typeface="Courier"/>
                <a:cs typeface="Courier"/>
              </a:rPr>
              <a:t>", function(</a:t>
            </a:r>
            <a:r>
              <a:rPr lang="en-US" sz="1100" dirty="0" err="1">
                <a:latin typeface="Courier"/>
                <a:cs typeface="Courier"/>
              </a:rPr>
              <a:t>ch</a:t>
            </a:r>
            <a:r>
              <a:rPr lang="en-US" sz="1100" dirty="0">
                <a:latin typeface="Courier"/>
                <a:cs typeface="Courier"/>
              </a:rPr>
              <a:t>, key) {</a:t>
            </a:r>
          </a:p>
          <a:p>
            <a:pPr marL="0" indent="0">
              <a:buNone/>
            </a:pPr>
            <a:endParaRPr lang="en-US" sz="11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smtClean="0">
                <a:latin typeface="Courier"/>
                <a:cs typeface="Courier"/>
              </a:rPr>
              <a:t>     // process event</a:t>
            </a: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smtClean="0">
                <a:latin typeface="Courier"/>
                <a:cs typeface="Courier"/>
              </a:rPr>
              <a:t>  });</a:t>
            </a:r>
          </a:p>
          <a:p>
            <a:pPr marL="0" indent="0">
              <a:buNone/>
            </a:pPr>
            <a:r>
              <a:rPr lang="en-US" sz="1100" dirty="0" smtClean="0">
                <a:latin typeface="Courier"/>
                <a:cs typeface="Courier"/>
              </a:rPr>
              <a:t>}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68345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78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function </a:t>
            </a:r>
            <a:r>
              <a:rPr lang="en-US" sz="1800" dirty="0" err="1">
                <a:latin typeface="Courier"/>
                <a:cs typeface="Courier"/>
              </a:rPr>
              <a:t>validateAndAdjustLedBrightness</a:t>
            </a:r>
            <a:r>
              <a:rPr lang="en-US" sz="1800" dirty="0">
                <a:latin typeface="Courier"/>
                <a:cs typeface="Courier"/>
              </a:rPr>
              <a:t>(adjustment){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brightness += adjustment;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if (brightness &lt;= 0)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console.log</a:t>
            </a:r>
            <a:r>
              <a:rPr lang="en-US" sz="1800" dirty="0">
                <a:latin typeface="Courier"/>
                <a:cs typeface="Courier"/>
              </a:rPr>
              <a:t>('...LED cannot be dimmed </a:t>
            </a:r>
            <a:r>
              <a:rPr lang="en-US" sz="1800" dirty="0" err="1">
                <a:latin typeface="Courier"/>
                <a:cs typeface="Courier"/>
              </a:rPr>
              <a:t>futher</a:t>
            </a:r>
            <a:r>
              <a:rPr lang="en-US" sz="1800" dirty="0">
                <a:latin typeface="Courier"/>
                <a:cs typeface="Courier"/>
              </a:rPr>
              <a:t>');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brightness = 0;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}else if (brightness &gt;= 255)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console.log</a:t>
            </a:r>
            <a:r>
              <a:rPr lang="en-US" sz="1800" dirty="0">
                <a:latin typeface="Courier"/>
                <a:cs typeface="Courier"/>
              </a:rPr>
              <a:t>('...LED cannot be brightened </a:t>
            </a:r>
            <a:r>
              <a:rPr lang="en-US" sz="1800" dirty="0" err="1">
                <a:latin typeface="Courier"/>
                <a:cs typeface="Courier"/>
              </a:rPr>
              <a:t>futher</a:t>
            </a:r>
            <a:r>
              <a:rPr lang="en-US" sz="1800" dirty="0">
                <a:latin typeface="Courier"/>
                <a:cs typeface="Courier"/>
              </a:rPr>
              <a:t>');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brightness = 255;</a:t>
            </a: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 }</a:t>
            </a:r>
            <a:r>
              <a:rPr lang="da-DK" sz="1800" dirty="0" err="1">
                <a:latin typeface="Courier"/>
                <a:cs typeface="Courier"/>
              </a:rPr>
              <a:t>else</a:t>
            </a:r>
            <a:r>
              <a:rPr lang="da-DK" sz="18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   </a:t>
            </a:r>
            <a:r>
              <a:rPr lang="da-DK" sz="1800" dirty="0" err="1">
                <a:latin typeface="Courier"/>
                <a:cs typeface="Courier"/>
              </a:rPr>
              <a:t>console.log</a:t>
            </a:r>
            <a:r>
              <a:rPr lang="da-DK" sz="1800" dirty="0">
                <a:latin typeface="Courier"/>
                <a:cs typeface="Courier"/>
              </a:rPr>
              <a:t>('...</a:t>
            </a:r>
            <a:r>
              <a:rPr lang="da-DK" sz="1800" dirty="0" err="1">
                <a:latin typeface="Courier"/>
                <a:cs typeface="Courier"/>
              </a:rPr>
              <a:t>Adjusting</a:t>
            </a:r>
            <a:r>
              <a:rPr lang="da-DK" sz="1800" dirty="0">
                <a:latin typeface="Courier"/>
                <a:cs typeface="Courier"/>
              </a:rPr>
              <a:t> LED to ['+</a:t>
            </a:r>
            <a:r>
              <a:rPr lang="da-DK" sz="1800" dirty="0" err="1">
                <a:latin typeface="Courier"/>
                <a:cs typeface="Courier"/>
              </a:rPr>
              <a:t>brightness</a:t>
            </a:r>
            <a:r>
              <a:rPr lang="da-DK" sz="1800" dirty="0">
                <a:latin typeface="Courier"/>
                <a:cs typeface="Courier"/>
              </a:rPr>
              <a:t>+']');</a:t>
            </a: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 }</a:t>
            </a:r>
          </a:p>
          <a:p>
            <a:pPr marL="0" indent="0">
              <a:buNone/>
            </a:pPr>
            <a:endParaRPr lang="da-DK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 </a:t>
            </a:r>
            <a:r>
              <a:rPr lang="da-DK" sz="1800" dirty="0" err="1">
                <a:latin typeface="Courier"/>
                <a:cs typeface="Courier"/>
              </a:rPr>
              <a:t>myLed.brightness</a:t>
            </a:r>
            <a:r>
              <a:rPr lang="da-DK" sz="1800" dirty="0">
                <a:latin typeface="Courier"/>
                <a:cs typeface="Courier"/>
              </a:rPr>
              <a:t>(</a:t>
            </a:r>
            <a:r>
              <a:rPr lang="da-DK" sz="1800" dirty="0" err="1">
                <a:latin typeface="Courier"/>
                <a:cs typeface="Courier"/>
              </a:rPr>
              <a:t>brightness</a:t>
            </a:r>
            <a:r>
              <a:rPr lang="da-DK" sz="18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1612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78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function </a:t>
            </a:r>
            <a:r>
              <a:rPr lang="en-US" sz="2000" dirty="0" err="1">
                <a:latin typeface="Courier"/>
                <a:cs typeface="Courier"/>
              </a:rPr>
              <a:t>validateServoMove</a:t>
            </a:r>
            <a:r>
              <a:rPr lang="en-US" sz="2000" dirty="0">
                <a:latin typeface="Courier"/>
                <a:cs typeface="Courier"/>
              </a:rPr>
              <a:t>(adjustment, position){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</a:t>
            </a:r>
            <a:r>
              <a:rPr lang="en-US" sz="2000" dirty="0" err="1">
                <a:latin typeface="Courier"/>
                <a:cs typeface="Courier"/>
              </a:rPr>
              <a:t>var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newPosition</a:t>
            </a:r>
            <a:r>
              <a:rPr lang="en-US" sz="2000" dirty="0">
                <a:latin typeface="Courier"/>
                <a:cs typeface="Courier"/>
              </a:rPr>
              <a:t> = (position + adjustment);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if (</a:t>
            </a:r>
            <a:r>
              <a:rPr lang="en-US" sz="2000" dirty="0" err="1">
                <a:latin typeface="Courier"/>
                <a:cs typeface="Courier"/>
              </a:rPr>
              <a:t>newPosition</a:t>
            </a:r>
            <a:r>
              <a:rPr lang="en-US" sz="2000" dirty="0">
                <a:latin typeface="Courier"/>
                <a:cs typeface="Courier"/>
              </a:rPr>
              <a:t> &lt; 1 || </a:t>
            </a:r>
            <a:r>
              <a:rPr lang="en-US" sz="2000" dirty="0" err="1">
                <a:latin typeface="Courier"/>
                <a:cs typeface="Courier"/>
              </a:rPr>
              <a:t>newPosition</a:t>
            </a:r>
            <a:r>
              <a:rPr lang="en-US" sz="2000" dirty="0">
                <a:latin typeface="Courier"/>
                <a:cs typeface="Courier"/>
              </a:rPr>
              <a:t> &gt; 179 ) {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console.log</a:t>
            </a:r>
            <a:r>
              <a:rPr lang="en-US" sz="2000" dirty="0">
                <a:latin typeface="Courier"/>
                <a:cs typeface="Courier"/>
              </a:rPr>
              <a:t>('...Servo cannot be moved further in that direction');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adjustment = 0;</a:t>
            </a: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  }</a:t>
            </a:r>
            <a:r>
              <a:rPr lang="da-DK" sz="2000" dirty="0" err="1">
                <a:latin typeface="Courier"/>
                <a:cs typeface="Courier"/>
              </a:rPr>
              <a:t>else</a:t>
            </a:r>
            <a:r>
              <a:rPr lang="da-DK" sz="20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    </a:t>
            </a:r>
            <a:r>
              <a:rPr lang="da-DK" sz="2000" dirty="0" err="1">
                <a:latin typeface="Courier"/>
                <a:cs typeface="Courier"/>
              </a:rPr>
              <a:t>console.log</a:t>
            </a:r>
            <a:r>
              <a:rPr lang="da-DK" sz="2000" dirty="0">
                <a:latin typeface="Courier"/>
                <a:cs typeface="Courier"/>
              </a:rPr>
              <a:t>('...</a:t>
            </a:r>
            <a:r>
              <a:rPr lang="da-DK" sz="2000" dirty="0" err="1">
                <a:latin typeface="Courier"/>
                <a:cs typeface="Courier"/>
              </a:rPr>
              <a:t>Adjusting</a:t>
            </a:r>
            <a:r>
              <a:rPr lang="da-DK" sz="2000" dirty="0">
                <a:latin typeface="Courier"/>
                <a:cs typeface="Courier"/>
              </a:rPr>
              <a:t> </a:t>
            </a:r>
            <a:r>
              <a:rPr lang="da-DK" sz="2000" dirty="0" err="1">
                <a:latin typeface="Courier"/>
                <a:cs typeface="Courier"/>
              </a:rPr>
              <a:t>Servo</a:t>
            </a:r>
            <a:r>
              <a:rPr lang="da-DK" sz="2000" dirty="0">
                <a:latin typeface="Courier"/>
                <a:cs typeface="Courier"/>
              </a:rPr>
              <a:t> to angle ['+(position += </a:t>
            </a:r>
            <a:r>
              <a:rPr lang="da-DK" sz="2000" dirty="0" err="1">
                <a:latin typeface="Courier"/>
                <a:cs typeface="Courier"/>
              </a:rPr>
              <a:t>adjustment</a:t>
            </a:r>
            <a:r>
              <a:rPr lang="da-DK" sz="2000" dirty="0">
                <a:latin typeface="Courier"/>
                <a:cs typeface="Courier"/>
              </a:rPr>
              <a:t>)+']');</a:t>
            </a: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da-DK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  </a:t>
            </a:r>
            <a:r>
              <a:rPr lang="da-DK" sz="2000" dirty="0" err="1">
                <a:latin typeface="Courier"/>
                <a:cs typeface="Courier"/>
              </a:rPr>
              <a:t>return</a:t>
            </a:r>
            <a:r>
              <a:rPr lang="da-DK" sz="2000" dirty="0">
                <a:latin typeface="Courier"/>
                <a:cs typeface="Courier"/>
              </a:rPr>
              <a:t> </a:t>
            </a:r>
            <a:r>
              <a:rPr lang="da-DK" sz="2000" dirty="0" err="1">
                <a:latin typeface="Courier"/>
                <a:cs typeface="Courier"/>
              </a:rPr>
              <a:t>adjustment</a:t>
            </a:r>
            <a:r>
              <a:rPr lang="da-DK" sz="20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}</a:t>
            </a:r>
            <a:r>
              <a:rPr lang="en-US" sz="2000" dirty="0" smtClean="0">
                <a:latin typeface="Courier"/>
                <a:cs typeface="Courier"/>
              </a:rPr>
              <a:t>;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4292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175583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</a:rPr>
              <a:t>Exercise Six</a:t>
            </a:r>
          </a:p>
          <a:p>
            <a:r>
              <a:rPr lang="en-US" sz="8000" dirty="0">
                <a:solidFill>
                  <a:schemeClr val="accent6">
                    <a:lumMod val="75000"/>
                  </a:schemeClr>
                </a:solidFill>
              </a:rPr>
              <a:t>Adding MQTT to the Mix</a:t>
            </a: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62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2424" r="-22424"/>
          <a:stretch>
            <a:fillRect/>
          </a:stretch>
        </p:blipFill>
        <p:spPr>
          <a:xfrm>
            <a:off x="-437193" y="745236"/>
            <a:ext cx="10089558" cy="5548868"/>
          </a:xfrm>
        </p:spPr>
      </p:pic>
    </p:spTree>
    <p:extLst>
      <p:ext uri="{BB962C8B-B14F-4D97-AF65-F5344CB8AC3E}">
        <p14:creationId xmlns:p14="http://schemas.microsoft.com/office/powerpoint/2010/main" val="3558877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1" dirty="0" smtClean="0">
                <a:solidFill>
                  <a:schemeClr val="accent6">
                    <a:lumMod val="75000"/>
                  </a:schemeClr>
                </a:solidFill>
                <a:ea typeface="AppleGothic"/>
                <a:cs typeface="AppleGothic"/>
              </a:rPr>
              <a:t>MQTT – MQ </a:t>
            </a:r>
            <a:r>
              <a:rPr lang="nb-NO" b="1" dirty="0" err="1" smtClean="0">
                <a:solidFill>
                  <a:schemeClr val="accent6">
                    <a:lumMod val="75000"/>
                  </a:schemeClr>
                </a:solidFill>
                <a:ea typeface="AppleGothic"/>
                <a:cs typeface="AppleGothic"/>
              </a:rPr>
              <a:t>Telemetry</a:t>
            </a:r>
            <a:r>
              <a:rPr lang="nb-NO" b="1" dirty="0" smtClean="0">
                <a:solidFill>
                  <a:schemeClr val="accent6">
                    <a:lumMod val="75000"/>
                  </a:schemeClr>
                </a:solidFill>
                <a:ea typeface="AppleGothic"/>
                <a:cs typeface="AppleGothic"/>
              </a:rPr>
              <a:t> Transport</a:t>
            </a:r>
            <a:endParaRPr lang="nb-NO" b="1" dirty="0">
              <a:solidFill>
                <a:schemeClr val="accent6">
                  <a:lumMod val="75000"/>
                </a:schemeClr>
              </a:solidFill>
              <a:ea typeface="AppleGothic"/>
              <a:cs typeface="AppleGothic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Internet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of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Things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connectivity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protocol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.</a:t>
            </a:r>
          </a:p>
          <a:p>
            <a:endParaRPr lang="nb-NO" dirty="0">
              <a:solidFill>
                <a:srgbClr val="E46C0A"/>
              </a:solidFill>
              <a:ea typeface="AppleGothic"/>
              <a:cs typeface="AppleGothic"/>
            </a:endParaRPr>
          </a:p>
          <a:p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Designed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to be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lightweight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–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little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overhead and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small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footprint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.</a:t>
            </a:r>
          </a:p>
          <a:p>
            <a:endParaRPr lang="nb-NO" dirty="0">
              <a:solidFill>
                <a:srgbClr val="E46C0A"/>
              </a:solidFill>
              <a:ea typeface="AppleGothic"/>
              <a:cs typeface="AppleGothic"/>
            </a:endParaRPr>
          </a:p>
          <a:p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Pub/sub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message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transport.</a:t>
            </a:r>
          </a:p>
          <a:p>
            <a:endParaRPr lang="nb-NO" dirty="0">
              <a:solidFill>
                <a:srgbClr val="E46C0A"/>
              </a:solidFill>
              <a:ea typeface="AppleGothic"/>
              <a:cs typeface="AppleGothic"/>
            </a:endParaRPr>
          </a:p>
          <a:p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Used by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Facebook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for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pushing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updates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to mobile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clients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7130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15 at 15.49.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65" r="-8765"/>
          <a:stretch>
            <a:fillRect/>
          </a:stretch>
        </p:blipFill>
        <p:spPr>
          <a:xfrm>
            <a:off x="-966433" y="0"/>
            <a:ext cx="12469430" cy="6858000"/>
          </a:xfrm>
        </p:spPr>
      </p:pic>
      <p:sp>
        <p:nvSpPr>
          <p:cNvPr id="5" name="Rectangle 4"/>
          <p:cNvSpPr/>
          <p:nvPr/>
        </p:nvSpPr>
        <p:spPr>
          <a:xfrm>
            <a:off x="724173" y="1428134"/>
            <a:ext cx="2571340" cy="8501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4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Arduino_Uno_Ang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3" y="-140244"/>
            <a:ext cx="4021861" cy="4021861"/>
          </a:xfrm>
          <a:prstGeom prst="rect">
            <a:avLst/>
          </a:prstGeom>
        </p:spPr>
      </p:pic>
      <p:pic>
        <p:nvPicPr>
          <p:cNvPr id="5" name="Bilde 4" descr="sgier-johnny-f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96" y="3026194"/>
            <a:ext cx="3305246" cy="3305246"/>
          </a:xfrm>
          <a:prstGeom prst="rect">
            <a:avLst/>
          </a:prstGeom>
        </p:spPr>
      </p:pic>
      <p:pic>
        <p:nvPicPr>
          <p:cNvPr id="6" name="Bilde 5" descr="no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99" y="3594623"/>
            <a:ext cx="3086954" cy="2963476"/>
          </a:xfrm>
          <a:prstGeom prst="rect">
            <a:avLst/>
          </a:prstGeom>
        </p:spPr>
      </p:pic>
      <p:pic>
        <p:nvPicPr>
          <p:cNvPr id="7" name="Bilde 6" descr="Npm-logo.sv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21" y="923643"/>
            <a:ext cx="3582628" cy="1393642"/>
          </a:xfrm>
          <a:prstGeom prst="rect">
            <a:avLst/>
          </a:prstGeom>
        </p:spPr>
      </p:pic>
      <p:pic>
        <p:nvPicPr>
          <p:cNvPr id="8" name="Picture 7" descr="Unknow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645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15 at 15.00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2" y="2593804"/>
            <a:ext cx="1872446" cy="1060121"/>
          </a:xfrm>
          <a:prstGeom prst="rect">
            <a:avLst/>
          </a:prstGeom>
          <a:ln w="28575" cmpd="sng">
            <a:noFill/>
          </a:ln>
        </p:spPr>
      </p:pic>
      <p:sp>
        <p:nvSpPr>
          <p:cNvPr id="5" name="Rectangle 4"/>
          <p:cNvSpPr/>
          <p:nvPr/>
        </p:nvSpPr>
        <p:spPr>
          <a:xfrm>
            <a:off x="3314471" y="331241"/>
            <a:ext cx="2298463" cy="619317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634" y="2610474"/>
            <a:ext cx="899350" cy="1045756"/>
          </a:xfrm>
          <a:prstGeom prst="rect">
            <a:avLst/>
          </a:prstGeom>
        </p:spPr>
      </p:pic>
      <p:pic>
        <p:nvPicPr>
          <p:cNvPr id="7" name="Plassholder for innhold 3" descr="FullSizeRend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6389585" y="2388818"/>
            <a:ext cx="2842999" cy="1563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3994" y="3973350"/>
            <a:ext cx="236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Johnny-Five &amp; </a:t>
            </a:r>
            <a:r>
              <a:rPr lang="en-US" b="1" dirty="0" err="1" smtClean="0"/>
              <a:t>Arduino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335461" y="3746429"/>
            <a:ext cx="2208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Public MQTT Broker</a:t>
            </a:r>
          </a:p>
          <a:p>
            <a:pPr algn="ctr"/>
            <a:r>
              <a:rPr lang="en-US" dirty="0" smtClean="0"/>
              <a:t>(Pub/Sub messaging)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8182" y="3658181"/>
            <a:ext cx="191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MQTT Web Client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92313" y="2337252"/>
            <a:ext cx="2298463" cy="179526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4507" y="2199074"/>
            <a:ext cx="2502902" cy="21646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3441814" y="733514"/>
            <a:ext cx="2060067" cy="9144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33691" y="867547"/>
            <a:ext cx="1076224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i="1" dirty="0"/>
              <a:t>r</a:t>
            </a:r>
            <a:r>
              <a:rPr lang="en-US" i="1" dirty="0" smtClean="0"/>
              <a:t>esponse</a:t>
            </a:r>
          </a:p>
          <a:p>
            <a:pPr algn="ctr"/>
            <a:r>
              <a:rPr lang="en-US" i="1" dirty="0" smtClean="0"/>
              <a:t>queue</a:t>
            </a:r>
            <a:endParaRPr lang="en-US" i="1" dirty="0"/>
          </a:p>
        </p:txBody>
      </p:sp>
      <p:sp>
        <p:nvSpPr>
          <p:cNvPr id="20" name="Diamond 19"/>
          <p:cNvSpPr/>
          <p:nvPr/>
        </p:nvSpPr>
        <p:spPr>
          <a:xfrm>
            <a:off x="3456376" y="5164125"/>
            <a:ext cx="2060067" cy="9144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23196" y="5327189"/>
            <a:ext cx="120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command</a:t>
            </a:r>
          </a:p>
          <a:p>
            <a:pPr algn="ctr"/>
            <a:r>
              <a:rPr lang="en-US" i="1" dirty="0" smtClean="0"/>
              <a:t>queue</a:t>
            </a:r>
            <a:endParaRPr lang="en-US" i="1" dirty="0"/>
          </a:p>
        </p:txBody>
      </p:sp>
      <p:cxnSp>
        <p:nvCxnSpPr>
          <p:cNvPr id="23" name="Curved Connector 22"/>
          <p:cNvCxnSpPr>
            <a:stCxn id="15" idx="0"/>
            <a:endCxn id="17" idx="1"/>
          </p:cNvCxnSpPr>
          <p:nvPr/>
        </p:nvCxnSpPr>
        <p:spPr>
          <a:xfrm rot="5400000" flipH="1" flipV="1">
            <a:off x="1768410" y="663849"/>
            <a:ext cx="1146538" cy="2200269"/>
          </a:xfrm>
          <a:prstGeom prst="curvedConnector2">
            <a:avLst/>
          </a:prstGeom>
          <a:ln w="762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6" idx="0"/>
          </p:cNvCxnSpPr>
          <p:nvPr/>
        </p:nvCxnSpPr>
        <p:spPr>
          <a:xfrm rot="16200000" flipV="1">
            <a:off x="6178436" y="571552"/>
            <a:ext cx="1008360" cy="2246684"/>
          </a:xfrm>
          <a:prstGeom prst="curvedConnector2">
            <a:avLst/>
          </a:prstGeom>
          <a:ln w="762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5" idx="2"/>
            <a:endCxn id="20" idx="1"/>
          </p:cNvCxnSpPr>
          <p:nvPr/>
        </p:nvCxnSpPr>
        <p:spPr>
          <a:xfrm rot="16200000" flipH="1">
            <a:off x="1604558" y="3769506"/>
            <a:ext cx="1488805" cy="2214831"/>
          </a:xfrm>
          <a:prstGeom prst="curvedConnector2">
            <a:avLst/>
          </a:prstGeom>
          <a:ln w="762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6" idx="2"/>
            <a:endCxn id="20" idx="3"/>
          </p:cNvCxnSpPr>
          <p:nvPr/>
        </p:nvCxnSpPr>
        <p:spPr>
          <a:xfrm rot="5400000">
            <a:off x="6032376" y="3847742"/>
            <a:ext cx="1257651" cy="2289515"/>
          </a:xfrm>
          <a:prstGeom prst="curvedConnector2">
            <a:avLst/>
          </a:prstGeom>
          <a:ln w="762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64177" y="1064757"/>
            <a:ext cx="131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4. Subscribe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09963" y="5436658"/>
            <a:ext cx="131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2. Subscribe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6784" y="5433878"/>
            <a:ext cx="109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 Publish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09963" y="1064757"/>
            <a:ext cx="109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3. Publish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23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 descr="FullSizeRender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762923" y="-13358"/>
            <a:ext cx="12744168" cy="7008802"/>
          </a:xfrm>
        </p:spPr>
      </p:pic>
      <p:sp>
        <p:nvSpPr>
          <p:cNvPr id="5" name="TekstSylinder 4"/>
          <p:cNvSpPr txBox="1"/>
          <p:nvPr/>
        </p:nvSpPr>
        <p:spPr>
          <a:xfrm>
            <a:off x="419287" y="160890"/>
            <a:ext cx="316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>
                <a:solidFill>
                  <a:schemeClr val="bg1"/>
                </a:solidFill>
              </a:rPr>
              <a:t>Laptop </a:t>
            </a:r>
            <a:r>
              <a:rPr lang="nb-NO" sz="2400" b="1" dirty="0" err="1">
                <a:solidFill>
                  <a:schemeClr val="bg1"/>
                </a:solidFill>
              </a:rPr>
              <a:t>r</a:t>
            </a:r>
            <a:r>
              <a:rPr lang="nb-NO" sz="2400" b="1" dirty="0" err="1" smtClean="0">
                <a:solidFill>
                  <a:schemeClr val="bg1"/>
                </a:solidFill>
              </a:rPr>
              <a:t>unning</a:t>
            </a:r>
            <a:r>
              <a:rPr lang="nb-NO" sz="2400" b="1" dirty="0" smtClean="0">
                <a:solidFill>
                  <a:schemeClr val="bg1"/>
                </a:solidFill>
              </a:rPr>
              <a:t> Johnny-Five</a:t>
            </a:r>
            <a:endParaRPr lang="nb-NO" sz="2400" b="1" dirty="0">
              <a:solidFill>
                <a:schemeClr val="bg1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6869256" y="5033794"/>
            <a:ext cx="2274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err="1" smtClean="0">
                <a:solidFill>
                  <a:schemeClr val="bg1"/>
                </a:solidFill>
              </a:rPr>
              <a:t>Arduino</a:t>
            </a:r>
            <a:r>
              <a:rPr lang="nb-NO" sz="2400" b="1" dirty="0" smtClean="0">
                <a:solidFill>
                  <a:schemeClr val="bg1"/>
                </a:solidFill>
              </a:rPr>
              <a:t>  Uno </a:t>
            </a:r>
            <a:r>
              <a:rPr lang="nb-NO" sz="2400" b="1" dirty="0" err="1" smtClean="0">
                <a:solidFill>
                  <a:schemeClr val="bg1"/>
                </a:solidFill>
              </a:rPr>
              <a:t>running</a:t>
            </a:r>
            <a:r>
              <a:rPr lang="nb-NO" sz="2400" b="1" dirty="0" smtClean="0">
                <a:solidFill>
                  <a:schemeClr val="bg1"/>
                </a:solidFill>
              </a:rPr>
              <a:t> </a:t>
            </a:r>
            <a:r>
              <a:rPr lang="nb-NO" sz="2400" b="1" dirty="0" err="1" smtClean="0">
                <a:solidFill>
                  <a:schemeClr val="bg1"/>
                </a:solidFill>
              </a:rPr>
              <a:t>Firmata</a:t>
            </a:r>
            <a:endParaRPr lang="nb-NO" sz="2400" b="1" dirty="0">
              <a:solidFill>
                <a:schemeClr val="bg1"/>
              </a:solidFill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5220840" y="1486850"/>
            <a:ext cx="2274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>
                <a:solidFill>
                  <a:schemeClr val="bg1"/>
                </a:solidFill>
              </a:rPr>
              <a:t>Serial Cable</a:t>
            </a:r>
          </a:p>
          <a:p>
            <a:pPr algn="ctr"/>
            <a:r>
              <a:rPr lang="nb-NO" sz="2400" b="1" dirty="0" err="1" smtClean="0">
                <a:solidFill>
                  <a:schemeClr val="bg1"/>
                </a:solidFill>
              </a:rPr>
              <a:t>Allowing</a:t>
            </a:r>
            <a:r>
              <a:rPr lang="nb-NO" sz="2400" b="1" dirty="0" smtClean="0">
                <a:solidFill>
                  <a:schemeClr val="bg1"/>
                </a:solidFill>
              </a:rPr>
              <a:t> Johnny-Five to talk to </a:t>
            </a:r>
            <a:r>
              <a:rPr lang="nb-NO" sz="2400" b="1" dirty="0" err="1" smtClean="0">
                <a:solidFill>
                  <a:schemeClr val="bg1"/>
                </a:solidFill>
              </a:rPr>
              <a:t>Firmata</a:t>
            </a:r>
            <a:endParaRPr lang="nb-NO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973370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7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3" descr="ARDX-01_1024x1024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09492" y="667796"/>
            <a:ext cx="9575233" cy="5266009"/>
          </a:xfrm>
        </p:spPr>
      </p:pic>
      <p:pic>
        <p:nvPicPr>
          <p:cNvPr id="3" name="Picture 2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72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2015-04-16 12.49.5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3" r="-11516"/>
          <a:stretch/>
        </p:blipFill>
        <p:spPr>
          <a:xfrm rot="5400000">
            <a:off x="446921" y="-1038622"/>
            <a:ext cx="8229601" cy="9143208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976060" y="892183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986555" y="1149545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86555" y="5463510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97050" y="5741864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706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7590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3828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9184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58022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2040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3533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2417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8655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2248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9033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5271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8863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7747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3985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770754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59592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2197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3690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2574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8812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2405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9190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5428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8517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7401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63639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87232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14017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40255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0893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19777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46015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691048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79886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4226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5720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74604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0842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4434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51219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7457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1050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29934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56172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92618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1456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34383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55877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84761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10999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34591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61376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87614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0704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9588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5826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89418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16203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42441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259" y="3285330"/>
            <a:ext cx="8151541" cy="1270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098387" y="3092372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71467" y="3080859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544454" y="3090168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334429" y="3083612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690834" y="3090168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865645" y="3102868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006133" y="3092372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11" name="Picture 110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2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4123"/>
            <a:ext cx="7772400" cy="2872521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Exercises</a:t>
            </a:r>
            <a:endParaRPr lang="en-US" sz="9600" b="1" dirty="0">
              <a:solidFill>
                <a:srgbClr val="FF6600"/>
              </a:solidFill>
            </a:endParaRPr>
          </a:p>
        </p:txBody>
      </p:sp>
      <p:pic>
        <p:nvPicPr>
          <p:cNvPr id="3" name="Picture 2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427493"/>
            <a:ext cx="8606117" cy="4211307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6600"/>
                </a:solidFill>
              </a:rPr>
              <a:t>https://</a:t>
            </a:r>
            <a:r>
              <a:rPr lang="en-US" sz="8000" dirty="0" err="1" smtClean="0">
                <a:solidFill>
                  <a:srgbClr val="FF6600"/>
                </a:solidFill>
              </a:rPr>
              <a:t>github.com</a:t>
            </a:r>
            <a:r>
              <a:rPr lang="en-US" sz="8000" dirty="0" smtClean="0">
                <a:solidFill>
                  <a:srgbClr val="FF6600"/>
                </a:solidFill>
              </a:rPr>
              <a:t>/markwest1972/</a:t>
            </a:r>
            <a:r>
              <a:rPr lang="en-US" sz="8000" dirty="0" err="1" smtClean="0">
                <a:solidFill>
                  <a:srgbClr val="FF6600"/>
                </a:solidFill>
              </a:rPr>
              <a:t>johnny_five_intro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2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427493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One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Installation &amp; Setup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90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2.2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2.2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1625</Words>
  <Application>Microsoft Macintosh PowerPoint</Application>
  <PresentationFormat>On-screen Show (4:3)</PresentationFormat>
  <Paragraphs>247</Paragraphs>
  <Slides>30</Slides>
  <Notes>17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Getting started with NodeBots!</vt:lpstr>
      <vt:lpstr>Background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Pin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MQTT – MQ Telemetry Transport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NodeBots</dc:title>
  <dc:creator>Mark West</dc:creator>
  <cp:lastModifiedBy>Mark West</cp:lastModifiedBy>
  <cp:revision>38</cp:revision>
  <dcterms:created xsi:type="dcterms:W3CDTF">2015-04-16T10:37:22Z</dcterms:created>
  <dcterms:modified xsi:type="dcterms:W3CDTF">2015-05-20T11:53:30Z</dcterms:modified>
</cp:coreProperties>
</file>